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89" r:id="rId3"/>
    <p:sldId id="267" r:id="rId4"/>
    <p:sldId id="284" r:id="rId5"/>
    <p:sldId id="270" r:id="rId6"/>
    <p:sldId id="279" r:id="rId7"/>
    <p:sldId id="280" r:id="rId8"/>
    <p:sldId id="287" r:id="rId9"/>
    <p:sldId id="288" r:id="rId10"/>
    <p:sldId id="271" r:id="rId11"/>
    <p:sldId id="262" r:id="rId12"/>
    <p:sldId id="263" r:id="rId13"/>
    <p:sldId id="278" r:id="rId14"/>
    <p:sldId id="277" r:id="rId15"/>
    <p:sldId id="290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05" autoAdjust="0"/>
    <p:restoredTop sz="81835" autoAdjust="0"/>
  </p:normalViewPr>
  <p:slideViewPr>
    <p:cSldViewPr snapToGrid="0">
      <p:cViewPr varScale="1">
        <p:scale>
          <a:sx n="59" d="100"/>
          <a:sy n="5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4D082-B98F-4437-8BF4-50D6DD0CD383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9AEB2E9-E4A7-47E4-B4EA-B005C0CF26D1}">
      <dgm:prSet phldrT="[文字]"/>
      <dgm:spPr/>
      <dgm:t>
        <a:bodyPr/>
        <a:lstStyle/>
        <a:p>
          <a:r>
            <a:rPr lang="en-US" altLang="zh-TW" dirty="0"/>
            <a:t>Orthogonal/Orthonormal Basis</a:t>
          </a:r>
          <a:endParaRPr lang="zh-TW" altLang="en-US" dirty="0"/>
        </a:p>
      </dgm:t>
    </dgm:pt>
    <dgm:pt modelId="{527B9F0F-64C3-4A28-A07F-9294DF9B33A5}" type="parTrans" cxnId="{81CF79A8-88CD-4D89-99C1-7D7A1F479D45}">
      <dgm:prSet/>
      <dgm:spPr/>
      <dgm:t>
        <a:bodyPr/>
        <a:lstStyle/>
        <a:p>
          <a:endParaRPr lang="zh-TW" altLang="en-US"/>
        </a:p>
      </dgm:t>
    </dgm:pt>
    <dgm:pt modelId="{6268848A-4CA1-470B-9D22-8D509783B1C9}" type="sibTrans" cxnId="{81CF79A8-88CD-4D89-99C1-7D7A1F479D45}">
      <dgm:prSet/>
      <dgm:spPr/>
      <dgm:t>
        <a:bodyPr/>
        <a:lstStyle/>
        <a:p>
          <a:endParaRPr lang="zh-TW" altLang="en-US"/>
        </a:p>
      </dgm:t>
    </dgm:pt>
    <dgm:pt modelId="{661EA7BB-6C05-4945-BBC7-A11DDF9A00CB}">
      <dgm:prSet phldrT="[文字]"/>
      <dgm:spPr/>
      <dgm:t>
        <a:bodyPr/>
        <a:lstStyle/>
        <a:p>
          <a:r>
            <a:rPr lang="en-US" altLang="zh-TW" dirty="0"/>
            <a:t>Orthogonal Decomposition Theory</a:t>
          </a:r>
          <a:endParaRPr lang="zh-TW" altLang="en-US" dirty="0"/>
        </a:p>
      </dgm:t>
    </dgm:pt>
    <dgm:pt modelId="{BB1CBB80-D6A6-45EB-AF91-DD2008726D51}" type="parTrans" cxnId="{299C69A0-F846-4274-8CDB-0B9F7B51EBA9}">
      <dgm:prSet/>
      <dgm:spPr/>
      <dgm:t>
        <a:bodyPr/>
        <a:lstStyle/>
        <a:p>
          <a:endParaRPr lang="zh-TW" altLang="en-US"/>
        </a:p>
      </dgm:t>
    </dgm:pt>
    <dgm:pt modelId="{7087878A-0942-464A-80A2-8E5A5A62899E}" type="sibTrans" cxnId="{299C69A0-F846-4274-8CDB-0B9F7B51EBA9}">
      <dgm:prSet/>
      <dgm:spPr/>
      <dgm:t>
        <a:bodyPr/>
        <a:lstStyle/>
        <a:p>
          <a:endParaRPr lang="zh-TW" altLang="en-US"/>
        </a:p>
      </dgm:t>
    </dgm:pt>
    <dgm:pt modelId="{6E728B69-9695-44EB-AEAA-C71D6E252217}">
      <dgm:prSet phldrT="[文字]"/>
      <dgm:spPr/>
      <dgm:t>
        <a:bodyPr/>
        <a:lstStyle/>
        <a:p>
          <a:r>
            <a:rPr lang="en-US" altLang="zh-TW" dirty="0"/>
            <a:t>How to find Orthonormal Basis</a:t>
          </a:r>
          <a:endParaRPr lang="zh-TW" altLang="en-US" dirty="0"/>
        </a:p>
      </dgm:t>
    </dgm:pt>
    <dgm:pt modelId="{BF46C17B-9561-4745-8F4E-A33606BC8170}" type="parTrans" cxnId="{2CC2C8F3-D767-4078-8BA3-F461E88ED5DB}">
      <dgm:prSet/>
      <dgm:spPr/>
      <dgm:t>
        <a:bodyPr/>
        <a:lstStyle/>
        <a:p>
          <a:endParaRPr lang="zh-TW" altLang="en-US"/>
        </a:p>
      </dgm:t>
    </dgm:pt>
    <dgm:pt modelId="{DA42BE60-C9BD-4B1E-8962-D914997296EC}" type="sibTrans" cxnId="{2CC2C8F3-D767-4078-8BA3-F461E88ED5DB}">
      <dgm:prSet/>
      <dgm:spPr/>
      <dgm:t>
        <a:bodyPr/>
        <a:lstStyle/>
        <a:p>
          <a:endParaRPr lang="zh-TW" altLang="en-US"/>
        </a:p>
      </dgm:t>
    </dgm:pt>
    <dgm:pt modelId="{3C105BD8-D854-4D24-A1AA-A9CA6F2F81EE}" type="pres">
      <dgm:prSet presAssocID="{0964D082-B98F-4437-8BF4-50D6DD0CD383}" presName="linear" presStyleCnt="0">
        <dgm:presLayoutVars>
          <dgm:animLvl val="lvl"/>
          <dgm:resizeHandles val="exact"/>
        </dgm:presLayoutVars>
      </dgm:prSet>
      <dgm:spPr/>
    </dgm:pt>
    <dgm:pt modelId="{E4597180-F18E-49A9-AEC1-FDCE5010403F}" type="pres">
      <dgm:prSet presAssocID="{49AEB2E9-E4A7-47E4-B4EA-B005C0CF26D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B8A666E-6962-4F74-A1BB-708D1361BCBC}" type="pres">
      <dgm:prSet presAssocID="{6268848A-4CA1-470B-9D22-8D509783B1C9}" presName="spacer" presStyleCnt="0"/>
      <dgm:spPr/>
    </dgm:pt>
    <dgm:pt modelId="{32F75D36-5B2A-444B-A406-6B6DA727ABA4}" type="pres">
      <dgm:prSet presAssocID="{661EA7BB-6C05-4945-BBC7-A11DDF9A00C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CA8385B-D7EA-479C-ADAE-22061CC03F1F}" type="pres">
      <dgm:prSet presAssocID="{7087878A-0942-464A-80A2-8E5A5A62899E}" presName="spacer" presStyleCnt="0"/>
      <dgm:spPr/>
    </dgm:pt>
    <dgm:pt modelId="{DFE1CB46-8438-40B2-9F6D-73C976E77A9D}" type="pres">
      <dgm:prSet presAssocID="{6E728B69-9695-44EB-AEAA-C71D6E25221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EB0A8E2-F4DB-4A38-9A09-82A95F74D032}" type="presOf" srcId="{6E728B69-9695-44EB-AEAA-C71D6E252217}" destId="{DFE1CB46-8438-40B2-9F6D-73C976E77A9D}" srcOrd="0" destOrd="0" presId="urn:microsoft.com/office/officeart/2005/8/layout/vList2"/>
    <dgm:cxn modelId="{299C69A0-F846-4274-8CDB-0B9F7B51EBA9}" srcId="{0964D082-B98F-4437-8BF4-50D6DD0CD383}" destId="{661EA7BB-6C05-4945-BBC7-A11DDF9A00CB}" srcOrd="1" destOrd="0" parTransId="{BB1CBB80-D6A6-45EB-AF91-DD2008726D51}" sibTransId="{7087878A-0942-464A-80A2-8E5A5A62899E}"/>
    <dgm:cxn modelId="{8395B869-D277-4B0D-B616-5B23B1595D9A}" type="presOf" srcId="{0964D082-B98F-4437-8BF4-50D6DD0CD383}" destId="{3C105BD8-D854-4D24-A1AA-A9CA6F2F81EE}" srcOrd="0" destOrd="0" presId="urn:microsoft.com/office/officeart/2005/8/layout/vList2"/>
    <dgm:cxn modelId="{9CC48732-24E4-4A8A-A472-84FA2D7D92FA}" type="presOf" srcId="{49AEB2E9-E4A7-47E4-B4EA-B005C0CF26D1}" destId="{E4597180-F18E-49A9-AEC1-FDCE5010403F}" srcOrd="0" destOrd="0" presId="urn:microsoft.com/office/officeart/2005/8/layout/vList2"/>
    <dgm:cxn modelId="{81CF79A8-88CD-4D89-99C1-7D7A1F479D45}" srcId="{0964D082-B98F-4437-8BF4-50D6DD0CD383}" destId="{49AEB2E9-E4A7-47E4-B4EA-B005C0CF26D1}" srcOrd="0" destOrd="0" parTransId="{527B9F0F-64C3-4A28-A07F-9294DF9B33A5}" sibTransId="{6268848A-4CA1-470B-9D22-8D509783B1C9}"/>
    <dgm:cxn modelId="{2CC2C8F3-D767-4078-8BA3-F461E88ED5DB}" srcId="{0964D082-B98F-4437-8BF4-50D6DD0CD383}" destId="{6E728B69-9695-44EB-AEAA-C71D6E252217}" srcOrd="2" destOrd="0" parTransId="{BF46C17B-9561-4745-8F4E-A33606BC8170}" sibTransId="{DA42BE60-C9BD-4B1E-8962-D914997296EC}"/>
    <dgm:cxn modelId="{2D2B9301-C026-4833-ACD9-E71239414FF9}" type="presOf" srcId="{661EA7BB-6C05-4945-BBC7-A11DDF9A00CB}" destId="{32F75D36-5B2A-444B-A406-6B6DA727ABA4}" srcOrd="0" destOrd="0" presId="urn:microsoft.com/office/officeart/2005/8/layout/vList2"/>
    <dgm:cxn modelId="{D7E649B4-78D2-4BE6-90EB-191F878AC08D}" type="presParOf" srcId="{3C105BD8-D854-4D24-A1AA-A9CA6F2F81EE}" destId="{E4597180-F18E-49A9-AEC1-FDCE5010403F}" srcOrd="0" destOrd="0" presId="urn:microsoft.com/office/officeart/2005/8/layout/vList2"/>
    <dgm:cxn modelId="{F4079B2C-7437-4FCD-AB17-AD952F5C212B}" type="presParOf" srcId="{3C105BD8-D854-4D24-A1AA-A9CA6F2F81EE}" destId="{7B8A666E-6962-4F74-A1BB-708D1361BCBC}" srcOrd="1" destOrd="0" presId="urn:microsoft.com/office/officeart/2005/8/layout/vList2"/>
    <dgm:cxn modelId="{4AEE511D-9E47-4821-AD49-FB09D860E336}" type="presParOf" srcId="{3C105BD8-D854-4D24-A1AA-A9CA6F2F81EE}" destId="{32F75D36-5B2A-444B-A406-6B6DA727ABA4}" srcOrd="2" destOrd="0" presId="urn:microsoft.com/office/officeart/2005/8/layout/vList2"/>
    <dgm:cxn modelId="{A9514F2C-A29D-454C-93C5-147346681393}" type="presParOf" srcId="{3C105BD8-D854-4D24-A1AA-A9CA6F2F81EE}" destId="{ACA8385B-D7EA-479C-ADAE-22061CC03F1F}" srcOrd="3" destOrd="0" presId="urn:microsoft.com/office/officeart/2005/8/layout/vList2"/>
    <dgm:cxn modelId="{A506AF14-07E8-4EA5-9FC7-A030013C77DB}" type="presParOf" srcId="{3C105BD8-D854-4D24-A1AA-A9CA6F2F81EE}" destId="{DFE1CB46-8438-40B2-9F6D-73C976E77A9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64D082-B98F-4437-8BF4-50D6DD0CD383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9AEB2E9-E4A7-47E4-B4EA-B005C0CF26D1}">
      <dgm:prSet phldrT="[文字]"/>
      <dgm:spPr/>
      <dgm:t>
        <a:bodyPr/>
        <a:lstStyle/>
        <a:p>
          <a:r>
            <a:rPr lang="en-US" altLang="zh-TW" dirty="0"/>
            <a:t>Orthogonal/Orthonormal Basis</a:t>
          </a:r>
          <a:endParaRPr lang="zh-TW" altLang="en-US" dirty="0"/>
        </a:p>
      </dgm:t>
    </dgm:pt>
    <dgm:pt modelId="{527B9F0F-64C3-4A28-A07F-9294DF9B33A5}" type="parTrans" cxnId="{81CF79A8-88CD-4D89-99C1-7D7A1F479D45}">
      <dgm:prSet/>
      <dgm:spPr/>
      <dgm:t>
        <a:bodyPr/>
        <a:lstStyle/>
        <a:p>
          <a:endParaRPr lang="zh-TW" altLang="en-US"/>
        </a:p>
      </dgm:t>
    </dgm:pt>
    <dgm:pt modelId="{6268848A-4CA1-470B-9D22-8D509783B1C9}" type="sibTrans" cxnId="{81CF79A8-88CD-4D89-99C1-7D7A1F479D45}">
      <dgm:prSet/>
      <dgm:spPr/>
      <dgm:t>
        <a:bodyPr/>
        <a:lstStyle/>
        <a:p>
          <a:endParaRPr lang="zh-TW" altLang="en-US"/>
        </a:p>
      </dgm:t>
    </dgm:pt>
    <dgm:pt modelId="{661EA7BB-6C05-4945-BBC7-A11DDF9A00CB}">
      <dgm:prSet phldrT="[文字]"/>
      <dgm:spPr/>
      <dgm:t>
        <a:bodyPr/>
        <a:lstStyle/>
        <a:p>
          <a:r>
            <a:rPr lang="en-US" altLang="zh-TW" dirty="0"/>
            <a:t>Orthogonal Decomposition Theory</a:t>
          </a:r>
          <a:endParaRPr lang="zh-TW" altLang="en-US" dirty="0"/>
        </a:p>
      </dgm:t>
    </dgm:pt>
    <dgm:pt modelId="{BB1CBB80-D6A6-45EB-AF91-DD2008726D51}" type="parTrans" cxnId="{299C69A0-F846-4274-8CDB-0B9F7B51EBA9}">
      <dgm:prSet/>
      <dgm:spPr/>
      <dgm:t>
        <a:bodyPr/>
        <a:lstStyle/>
        <a:p>
          <a:endParaRPr lang="zh-TW" altLang="en-US"/>
        </a:p>
      </dgm:t>
    </dgm:pt>
    <dgm:pt modelId="{7087878A-0942-464A-80A2-8E5A5A62899E}" type="sibTrans" cxnId="{299C69A0-F846-4274-8CDB-0B9F7B51EBA9}">
      <dgm:prSet/>
      <dgm:spPr/>
      <dgm:t>
        <a:bodyPr/>
        <a:lstStyle/>
        <a:p>
          <a:endParaRPr lang="zh-TW" altLang="en-US"/>
        </a:p>
      </dgm:t>
    </dgm:pt>
    <dgm:pt modelId="{6E728B69-9695-44EB-AEAA-C71D6E252217}">
      <dgm:prSet phldrT="[文字]"/>
      <dgm:spPr/>
      <dgm:t>
        <a:bodyPr/>
        <a:lstStyle/>
        <a:p>
          <a:r>
            <a:rPr lang="en-US" altLang="zh-TW" dirty="0"/>
            <a:t>How to find Orthonormal Basis</a:t>
          </a:r>
          <a:endParaRPr lang="zh-TW" altLang="en-US" dirty="0"/>
        </a:p>
      </dgm:t>
    </dgm:pt>
    <dgm:pt modelId="{BF46C17B-9561-4745-8F4E-A33606BC8170}" type="parTrans" cxnId="{2CC2C8F3-D767-4078-8BA3-F461E88ED5DB}">
      <dgm:prSet/>
      <dgm:spPr/>
      <dgm:t>
        <a:bodyPr/>
        <a:lstStyle/>
        <a:p>
          <a:endParaRPr lang="zh-TW" altLang="en-US"/>
        </a:p>
      </dgm:t>
    </dgm:pt>
    <dgm:pt modelId="{DA42BE60-C9BD-4B1E-8962-D914997296EC}" type="sibTrans" cxnId="{2CC2C8F3-D767-4078-8BA3-F461E88ED5DB}">
      <dgm:prSet/>
      <dgm:spPr/>
      <dgm:t>
        <a:bodyPr/>
        <a:lstStyle/>
        <a:p>
          <a:endParaRPr lang="zh-TW" altLang="en-US"/>
        </a:p>
      </dgm:t>
    </dgm:pt>
    <dgm:pt modelId="{3C105BD8-D854-4D24-A1AA-A9CA6F2F81EE}" type="pres">
      <dgm:prSet presAssocID="{0964D082-B98F-4437-8BF4-50D6DD0CD383}" presName="linear" presStyleCnt="0">
        <dgm:presLayoutVars>
          <dgm:animLvl val="lvl"/>
          <dgm:resizeHandles val="exact"/>
        </dgm:presLayoutVars>
      </dgm:prSet>
      <dgm:spPr/>
    </dgm:pt>
    <dgm:pt modelId="{E4597180-F18E-49A9-AEC1-FDCE5010403F}" type="pres">
      <dgm:prSet presAssocID="{49AEB2E9-E4A7-47E4-B4EA-B005C0CF26D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B8A666E-6962-4F74-A1BB-708D1361BCBC}" type="pres">
      <dgm:prSet presAssocID="{6268848A-4CA1-470B-9D22-8D509783B1C9}" presName="spacer" presStyleCnt="0"/>
      <dgm:spPr/>
    </dgm:pt>
    <dgm:pt modelId="{32F75D36-5B2A-444B-A406-6B6DA727ABA4}" type="pres">
      <dgm:prSet presAssocID="{661EA7BB-6C05-4945-BBC7-A11DDF9A00C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CA8385B-D7EA-479C-ADAE-22061CC03F1F}" type="pres">
      <dgm:prSet presAssocID="{7087878A-0942-464A-80A2-8E5A5A62899E}" presName="spacer" presStyleCnt="0"/>
      <dgm:spPr/>
    </dgm:pt>
    <dgm:pt modelId="{DFE1CB46-8438-40B2-9F6D-73C976E77A9D}" type="pres">
      <dgm:prSet presAssocID="{6E728B69-9695-44EB-AEAA-C71D6E25221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E1F627B-83F5-4B70-A04F-0FECF41DE231}" type="presOf" srcId="{49AEB2E9-E4A7-47E4-B4EA-B005C0CF26D1}" destId="{E4597180-F18E-49A9-AEC1-FDCE5010403F}" srcOrd="0" destOrd="0" presId="urn:microsoft.com/office/officeart/2005/8/layout/vList2"/>
    <dgm:cxn modelId="{299C69A0-F846-4274-8CDB-0B9F7B51EBA9}" srcId="{0964D082-B98F-4437-8BF4-50D6DD0CD383}" destId="{661EA7BB-6C05-4945-BBC7-A11DDF9A00CB}" srcOrd="1" destOrd="0" parTransId="{BB1CBB80-D6A6-45EB-AF91-DD2008726D51}" sibTransId="{7087878A-0942-464A-80A2-8E5A5A62899E}"/>
    <dgm:cxn modelId="{81CF79A8-88CD-4D89-99C1-7D7A1F479D45}" srcId="{0964D082-B98F-4437-8BF4-50D6DD0CD383}" destId="{49AEB2E9-E4A7-47E4-B4EA-B005C0CF26D1}" srcOrd="0" destOrd="0" parTransId="{527B9F0F-64C3-4A28-A07F-9294DF9B33A5}" sibTransId="{6268848A-4CA1-470B-9D22-8D509783B1C9}"/>
    <dgm:cxn modelId="{027A6A77-C686-402E-A8EB-4A03BCCDDD3F}" type="presOf" srcId="{0964D082-B98F-4437-8BF4-50D6DD0CD383}" destId="{3C105BD8-D854-4D24-A1AA-A9CA6F2F81EE}" srcOrd="0" destOrd="0" presId="urn:microsoft.com/office/officeart/2005/8/layout/vList2"/>
    <dgm:cxn modelId="{2CC2C8F3-D767-4078-8BA3-F461E88ED5DB}" srcId="{0964D082-B98F-4437-8BF4-50D6DD0CD383}" destId="{6E728B69-9695-44EB-AEAA-C71D6E252217}" srcOrd="2" destOrd="0" parTransId="{BF46C17B-9561-4745-8F4E-A33606BC8170}" sibTransId="{DA42BE60-C9BD-4B1E-8962-D914997296EC}"/>
    <dgm:cxn modelId="{2A3B94B6-64DA-44FD-B287-A8C685E47648}" type="presOf" srcId="{661EA7BB-6C05-4945-BBC7-A11DDF9A00CB}" destId="{32F75D36-5B2A-444B-A406-6B6DA727ABA4}" srcOrd="0" destOrd="0" presId="urn:microsoft.com/office/officeart/2005/8/layout/vList2"/>
    <dgm:cxn modelId="{FA3FDBDF-F2E1-44DA-84A1-1F329E36484F}" type="presOf" srcId="{6E728B69-9695-44EB-AEAA-C71D6E252217}" destId="{DFE1CB46-8438-40B2-9F6D-73C976E77A9D}" srcOrd="0" destOrd="0" presId="urn:microsoft.com/office/officeart/2005/8/layout/vList2"/>
    <dgm:cxn modelId="{0A61F444-0D30-49C7-962F-96FF6001E711}" type="presParOf" srcId="{3C105BD8-D854-4D24-A1AA-A9CA6F2F81EE}" destId="{E4597180-F18E-49A9-AEC1-FDCE5010403F}" srcOrd="0" destOrd="0" presId="urn:microsoft.com/office/officeart/2005/8/layout/vList2"/>
    <dgm:cxn modelId="{92A19EE2-2C61-4102-B6C0-61837A6B68B0}" type="presParOf" srcId="{3C105BD8-D854-4D24-A1AA-A9CA6F2F81EE}" destId="{7B8A666E-6962-4F74-A1BB-708D1361BCBC}" srcOrd="1" destOrd="0" presId="urn:microsoft.com/office/officeart/2005/8/layout/vList2"/>
    <dgm:cxn modelId="{8EA53519-8474-4F87-8D3A-37E59B917C8B}" type="presParOf" srcId="{3C105BD8-D854-4D24-A1AA-A9CA6F2F81EE}" destId="{32F75D36-5B2A-444B-A406-6B6DA727ABA4}" srcOrd="2" destOrd="0" presId="urn:microsoft.com/office/officeart/2005/8/layout/vList2"/>
    <dgm:cxn modelId="{87FF409B-AA63-4421-BA5C-C88FEE49DBEF}" type="presParOf" srcId="{3C105BD8-D854-4D24-A1AA-A9CA6F2F81EE}" destId="{ACA8385B-D7EA-479C-ADAE-22061CC03F1F}" srcOrd="3" destOrd="0" presId="urn:microsoft.com/office/officeart/2005/8/layout/vList2"/>
    <dgm:cxn modelId="{8C22FAF8-0CB2-4E4D-A20A-82849033C6B8}" type="presParOf" srcId="{3C105BD8-D854-4D24-A1AA-A9CA6F2F81EE}" destId="{DFE1CB46-8438-40B2-9F6D-73C976E77A9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64D082-B98F-4437-8BF4-50D6DD0CD383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9AEB2E9-E4A7-47E4-B4EA-B005C0CF26D1}">
      <dgm:prSet phldrT="[文字]"/>
      <dgm:spPr/>
      <dgm:t>
        <a:bodyPr/>
        <a:lstStyle/>
        <a:p>
          <a:r>
            <a:rPr lang="en-US" altLang="zh-TW" dirty="0"/>
            <a:t>Orthogonal/Orthonormal Basis</a:t>
          </a:r>
          <a:endParaRPr lang="zh-TW" altLang="en-US" dirty="0"/>
        </a:p>
      </dgm:t>
    </dgm:pt>
    <dgm:pt modelId="{527B9F0F-64C3-4A28-A07F-9294DF9B33A5}" type="parTrans" cxnId="{81CF79A8-88CD-4D89-99C1-7D7A1F479D45}">
      <dgm:prSet/>
      <dgm:spPr/>
      <dgm:t>
        <a:bodyPr/>
        <a:lstStyle/>
        <a:p>
          <a:endParaRPr lang="zh-TW" altLang="en-US"/>
        </a:p>
      </dgm:t>
    </dgm:pt>
    <dgm:pt modelId="{6268848A-4CA1-470B-9D22-8D509783B1C9}" type="sibTrans" cxnId="{81CF79A8-88CD-4D89-99C1-7D7A1F479D45}">
      <dgm:prSet/>
      <dgm:spPr/>
      <dgm:t>
        <a:bodyPr/>
        <a:lstStyle/>
        <a:p>
          <a:endParaRPr lang="zh-TW" altLang="en-US"/>
        </a:p>
      </dgm:t>
    </dgm:pt>
    <dgm:pt modelId="{661EA7BB-6C05-4945-BBC7-A11DDF9A00CB}">
      <dgm:prSet phldrT="[文字]"/>
      <dgm:spPr/>
      <dgm:t>
        <a:bodyPr/>
        <a:lstStyle/>
        <a:p>
          <a:r>
            <a:rPr lang="en-US" altLang="zh-TW" dirty="0"/>
            <a:t>Orthogonal Decomposition Theory</a:t>
          </a:r>
          <a:endParaRPr lang="zh-TW" altLang="en-US" dirty="0"/>
        </a:p>
      </dgm:t>
    </dgm:pt>
    <dgm:pt modelId="{BB1CBB80-D6A6-45EB-AF91-DD2008726D51}" type="parTrans" cxnId="{299C69A0-F846-4274-8CDB-0B9F7B51EBA9}">
      <dgm:prSet/>
      <dgm:spPr/>
      <dgm:t>
        <a:bodyPr/>
        <a:lstStyle/>
        <a:p>
          <a:endParaRPr lang="zh-TW" altLang="en-US"/>
        </a:p>
      </dgm:t>
    </dgm:pt>
    <dgm:pt modelId="{7087878A-0942-464A-80A2-8E5A5A62899E}" type="sibTrans" cxnId="{299C69A0-F846-4274-8CDB-0B9F7B51EBA9}">
      <dgm:prSet/>
      <dgm:spPr/>
      <dgm:t>
        <a:bodyPr/>
        <a:lstStyle/>
        <a:p>
          <a:endParaRPr lang="zh-TW" altLang="en-US"/>
        </a:p>
      </dgm:t>
    </dgm:pt>
    <dgm:pt modelId="{6E728B69-9695-44EB-AEAA-C71D6E252217}">
      <dgm:prSet phldrT="[文字]"/>
      <dgm:spPr/>
      <dgm:t>
        <a:bodyPr/>
        <a:lstStyle/>
        <a:p>
          <a:r>
            <a:rPr lang="en-US" altLang="zh-TW" dirty="0"/>
            <a:t>How to find Orthonormal Basis</a:t>
          </a:r>
          <a:endParaRPr lang="zh-TW" altLang="en-US" dirty="0"/>
        </a:p>
      </dgm:t>
    </dgm:pt>
    <dgm:pt modelId="{BF46C17B-9561-4745-8F4E-A33606BC8170}" type="parTrans" cxnId="{2CC2C8F3-D767-4078-8BA3-F461E88ED5DB}">
      <dgm:prSet/>
      <dgm:spPr/>
      <dgm:t>
        <a:bodyPr/>
        <a:lstStyle/>
        <a:p>
          <a:endParaRPr lang="zh-TW" altLang="en-US"/>
        </a:p>
      </dgm:t>
    </dgm:pt>
    <dgm:pt modelId="{DA42BE60-C9BD-4B1E-8962-D914997296EC}" type="sibTrans" cxnId="{2CC2C8F3-D767-4078-8BA3-F461E88ED5DB}">
      <dgm:prSet/>
      <dgm:spPr/>
      <dgm:t>
        <a:bodyPr/>
        <a:lstStyle/>
        <a:p>
          <a:endParaRPr lang="zh-TW" altLang="en-US"/>
        </a:p>
      </dgm:t>
    </dgm:pt>
    <dgm:pt modelId="{3C105BD8-D854-4D24-A1AA-A9CA6F2F81EE}" type="pres">
      <dgm:prSet presAssocID="{0964D082-B98F-4437-8BF4-50D6DD0CD383}" presName="linear" presStyleCnt="0">
        <dgm:presLayoutVars>
          <dgm:animLvl val="lvl"/>
          <dgm:resizeHandles val="exact"/>
        </dgm:presLayoutVars>
      </dgm:prSet>
      <dgm:spPr/>
    </dgm:pt>
    <dgm:pt modelId="{E4597180-F18E-49A9-AEC1-FDCE5010403F}" type="pres">
      <dgm:prSet presAssocID="{49AEB2E9-E4A7-47E4-B4EA-B005C0CF26D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B8A666E-6962-4F74-A1BB-708D1361BCBC}" type="pres">
      <dgm:prSet presAssocID="{6268848A-4CA1-470B-9D22-8D509783B1C9}" presName="spacer" presStyleCnt="0"/>
      <dgm:spPr/>
    </dgm:pt>
    <dgm:pt modelId="{32F75D36-5B2A-444B-A406-6B6DA727ABA4}" type="pres">
      <dgm:prSet presAssocID="{661EA7BB-6C05-4945-BBC7-A11DDF9A00C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CA8385B-D7EA-479C-ADAE-22061CC03F1F}" type="pres">
      <dgm:prSet presAssocID="{7087878A-0942-464A-80A2-8E5A5A62899E}" presName="spacer" presStyleCnt="0"/>
      <dgm:spPr/>
    </dgm:pt>
    <dgm:pt modelId="{DFE1CB46-8438-40B2-9F6D-73C976E77A9D}" type="pres">
      <dgm:prSet presAssocID="{6E728B69-9695-44EB-AEAA-C71D6E25221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038B926-2691-4EF7-83F3-2FF7DF7033B1}" type="presOf" srcId="{49AEB2E9-E4A7-47E4-B4EA-B005C0CF26D1}" destId="{E4597180-F18E-49A9-AEC1-FDCE5010403F}" srcOrd="0" destOrd="0" presId="urn:microsoft.com/office/officeart/2005/8/layout/vList2"/>
    <dgm:cxn modelId="{299C69A0-F846-4274-8CDB-0B9F7B51EBA9}" srcId="{0964D082-B98F-4437-8BF4-50D6DD0CD383}" destId="{661EA7BB-6C05-4945-BBC7-A11DDF9A00CB}" srcOrd="1" destOrd="0" parTransId="{BB1CBB80-D6A6-45EB-AF91-DD2008726D51}" sibTransId="{7087878A-0942-464A-80A2-8E5A5A62899E}"/>
    <dgm:cxn modelId="{46D93F58-6EFC-4B0B-AEE5-2516F0378631}" type="presOf" srcId="{0964D082-B98F-4437-8BF4-50D6DD0CD383}" destId="{3C105BD8-D854-4D24-A1AA-A9CA6F2F81EE}" srcOrd="0" destOrd="0" presId="urn:microsoft.com/office/officeart/2005/8/layout/vList2"/>
    <dgm:cxn modelId="{81CF79A8-88CD-4D89-99C1-7D7A1F479D45}" srcId="{0964D082-B98F-4437-8BF4-50D6DD0CD383}" destId="{49AEB2E9-E4A7-47E4-B4EA-B005C0CF26D1}" srcOrd="0" destOrd="0" parTransId="{527B9F0F-64C3-4A28-A07F-9294DF9B33A5}" sibTransId="{6268848A-4CA1-470B-9D22-8D509783B1C9}"/>
    <dgm:cxn modelId="{07213AB0-57E8-40C0-A8D8-A1DD4193CCD1}" type="presOf" srcId="{6E728B69-9695-44EB-AEAA-C71D6E252217}" destId="{DFE1CB46-8438-40B2-9F6D-73C976E77A9D}" srcOrd="0" destOrd="0" presId="urn:microsoft.com/office/officeart/2005/8/layout/vList2"/>
    <dgm:cxn modelId="{2CC2C8F3-D767-4078-8BA3-F461E88ED5DB}" srcId="{0964D082-B98F-4437-8BF4-50D6DD0CD383}" destId="{6E728B69-9695-44EB-AEAA-C71D6E252217}" srcOrd="2" destOrd="0" parTransId="{BF46C17B-9561-4745-8F4E-A33606BC8170}" sibTransId="{DA42BE60-C9BD-4B1E-8962-D914997296EC}"/>
    <dgm:cxn modelId="{19358483-3F35-4969-BA38-ADC68DECBB50}" type="presOf" srcId="{661EA7BB-6C05-4945-BBC7-A11DDF9A00CB}" destId="{32F75D36-5B2A-444B-A406-6B6DA727ABA4}" srcOrd="0" destOrd="0" presId="urn:microsoft.com/office/officeart/2005/8/layout/vList2"/>
    <dgm:cxn modelId="{DC413F9D-4083-43A3-953E-B3042913B9A9}" type="presParOf" srcId="{3C105BD8-D854-4D24-A1AA-A9CA6F2F81EE}" destId="{E4597180-F18E-49A9-AEC1-FDCE5010403F}" srcOrd="0" destOrd="0" presId="urn:microsoft.com/office/officeart/2005/8/layout/vList2"/>
    <dgm:cxn modelId="{AD35E56B-B47B-4E34-8527-9E66E7F167FE}" type="presParOf" srcId="{3C105BD8-D854-4D24-A1AA-A9CA6F2F81EE}" destId="{7B8A666E-6962-4F74-A1BB-708D1361BCBC}" srcOrd="1" destOrd="0" presId="urn:microsoft.com/office/officeart/2005/8/layout/vList2"/>
    <dgm:cxn modelId="{9A875639-11AE-445D-BD5C-E15896B38D12}" type="presParOf" srcId="{3C105BD8-D854-4D24-A1AA-A9CA6F2F81EE}" destId="{32F75D36-5B2A-444B-A406-6B6DA727ABA4}" srcOrd="2" destOrd="0" presId="urn:microsoft.com/office/officeart/2005/8/layout/vList2"/>
    <dgm:cxn modelId="{3734D2C2-B959-4CA7-A807-027443AE770C}" type="presParOf" srcId="{3C105BD8-D854-4D24-A1AA-A9CA6F2F81EE}" destId="{ACA8385B-D7EA-479C-ADAE-22061CC03F1F}" srcOrd="3" destOrd="0" presId="urn:microsoft.com/office/officeart/2005/8/layout/vList2"/>
    <dgm:cxn modelId="{A25CA1E4-E2E6-4EFA-8164-3F0D9FACCC60}" type="presParOf" srcId="{3C105BD8-D854-4D24-A1AA-A9CA6F2F81EE}" destId="{DFE1CB46-8438-40B2-9F6D-73C976E77A9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97180-F18E-49A9-AEC1-FDCE5010403F}">
      <dsp:nvSpPr>
        <dsp:cNvPr id="0" name=""/>
        <dsp:cNvSpPr/>
      </dsp:nvSpPr>
      <dsp:spPr>
        <a:xfrm>
          <a:off x="0" y="788559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Orthogonal/Orthonormal Basis</a:t>
          </a:r>
          <a:endParaRPr lang="zh-TW" altLang="en-US" sz="3200" kern="1200" dirty="0"/>
        </a:p>
      </dsp:txBody>
      <dsp:txXfrm>
        <a:off x="37467" y="826026"/>
        <a:ext cx="6021066" cy="692586"/>
      </dsp:txXfrm>
    </dsp:sp>
    <dsp:sp modelId="{32F75D36-5B2A-444B-A406-6B6DA727ABA4}">
      <dsp:nvSpPr>
        <dsp:cNvPr id="0" name=""/>
        <dsp:cNvSpPr/>
      </dsp:nvSpPr>
      <dsp:spPr>
        <a:xfrm>
          <a:off x="0" y="1648239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Orthogonal Decomposition Theory</a:t>
          </a:r>
          <a:endParaRPr lang="zh-TW" altLang="en-US" sz="3200" kern="1200" dirty="0"/>
        </a:p>
      </dsp:txBody>
      <dsp:txXfrm>
        <a:off x="37467" y="1685706"/>
        <a:ext cx="6021066" cy="692586"/>
      </dsp:txXfrm>
    </dsp:sp>
    <dsp:sp modelId="{DFE1CB46-8438-40B2-9F6D-73C976E77A9D}">
      <dsp:nvSpPr>
        <dsp:cNvPr id="0" name=""/>
        <dsp:cNvSpPr/>
      </dsp:nvSpPr>
      <dsp:spPr>
        <a:xfrm>
          <a:off x="0" y="2507920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How to find Orthonormal Basis</a:t>
          </a:r>
          <a:endParaRPr lang="zh-TW" altLang="en-US" sz="3200" kern="1200" dirty="0"/>
        </a:p>
      </dsp:txBody>
      <dsp:txXfrm>
        <a:off x="37467" y="2545387"/>
        <a:ext cx="6021066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97180-F18E-49A9-AEC1-FDCE5010403F}">
      <dsp:nvSpPr>
        <dsp:cNvPr id="0" name=""/>
        <dsp:cNvSpPr/>
      </dsp:nvSpPr>
      <dsp:spPr>
        <a:xfrm>
          <a:off x="0" y="788559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Orthogonal/Orthonormal Basis</a:t>
          </a:r>
          <a:endParaRPr lang="zh-TW" altLang="en-US" sz="3200" kern="1200" dirty="0"/>
        </a:p>
      </dsp:txBody>
      <dsp:txXfrm>
        <a:off x="37467" y="826026"/>
        <a:ext cx="6021066" cy="692586"/>
      </dsp:txXfrm>
    </dsp:sp>
    <dsp:sp modelId="{32F75D36-5B2A-444B-A406-6B6DA727ABA4}">
      <dsp:nvSpPr>
        <dsp:cNvPr id="0" name=""/>
        <dsp:cNvSpPr/>
      </dsp:nvSpPr>
      <dsp:spPr>
        <a:xfrm>
          <a:off x="0" y="1648239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Orthogonal Decomposition Theory</a:t>
          </a:r>
          <a:endParaRPr lang="zh-TW" altLang="en-US" sz="3200" kern="1200" dirty="0"/>
        </a:p>
      </dsp:txBody>
      <dsp:txXfrm>
        <a:off x="37467" y="1685706"/>
        <a:ext cx="6021066" cy="692586"/>
      </dsp:txXfrm>
    </dsp:sp>
    <dsp:sp modelId="{DFE1CB46-8438-40B2-9F6D-73C976E77A9D}">
      <dsp:nvSpPr>
        <dsp:cNvPr id="0" name=""/>
        <dsp:cNvSpPr/>
      </dsp:nvSpPr>
      <dsp:spPr>
        <a:xfrm>
          <a:off x="0" y="2507920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How to find Orthonormal Basis</a:t>
          </a:r>
          <a:endParaRPr lang="zh-TW" altLang="en-US" sz="3200" kern="1200" dirty="0"/>
        </a:p>
      </dsp:txBody>
      <dsp:txXfrm>
        <a:off x="37467" y="2545387"/>
        <a:ext cx="6021066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97180-F18E-49A9-AEC1-FDCE5010403F}">
      <dsp:nvSpPr>
        <dsp:cNvPr id="0" name=""/>
        <dsp:cNvSpPr/>
      </dsp:nvSpPr>
      <dsp:spPr>
        <a:xfrm>
          <a:off x="0" y="788559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Orthogonal/Orthonormal Basis</a:t>
          </a:r>
          <a:endParaRPr lang="zh-TW" altLang="en-US" sz="3200" kern="1200" dirty="0"/>
        </a:p>
      </dsp:txBody>
      <dsp:txXfrm>
        <a:off x="37467" y="826026"/>
        <a:ext cx="6021066" cy="692586"/>
      </dsp:txXfrm>
    </dsp:sp>
    <dsp:sp modelId="{32F75D36-5B2A-444B-A406-6B6DA727ABA4}">
      <dsp:nvSpPr>
        <dsp:cNvPr id="0" name=""/>
        <dsp:cNvSpPr/>
      </dsp:nvSpPr>
      <dsp:spPr>
        <a:xfrm>
          <a:off x="0" y="1648239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Orthogonal Decomposition Theory</a:t>
          </a:r>
          <a:endParaRPr lang="zh-TW" altLang="en-US" sz="3200" kern="1200" dirty="0"/>
        </a:p>
      </dsp:txBody>
      <dsp:txXfrm>
        <a:off x="37467" y="1685706"/>
        <a:ext cx="6021066" cy="692586"/>
      </dsp:txXfrm>
    </dsp:sp>
    <dsp:sp modelId="{DFE1CB46-8438-40B2-9F6D-73C976E77A9D}">
      <dsp:nvSpPr>
        <dsp:cNvPr id="0" name=""/>
        <dsp:cNvSpPr/>
      </dsp:nvSpPr>
      <dsp:spPr>
        <a:xfrm>
          <a:off x="0" y="2507920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How to find Orthonormal Basis</a:t>
          </a:r>
          <a:endParaRPr lang="zh-TW" altLang="en-US" sz="3200" kern="1200" dirty="0"/>
        </a:p>
      </dsp:txBody>
      <dsp:txXfrm>
        <a:off x="37467" y="2545387"/>
        <a:ext cx="6021066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0867A-FAF2-452A-B22E-D0875037311A}" type="datetimeFigureOut">
              <a:rPr lang="zh-TW" altLang="en-US" smtClean="0"/>
              <a:t>2017/2/21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5F5A2-2986-4561-AC8B-4EA898F979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3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There are more </a:t>
            </a:r>
            <a:r>
              <a:rPr lang="en-US" altLang="zh-TW" dirty="0" err="1"/>
              <a:t>exzmplea</a:t>
            </a:r>
            <a:r>
              <a:rPr lang="en-US" altLang="zh-TW" dirty="0"/>
              <a:t> and another proof,</a:t>
            </a:r>
            <a:r>
              <a:rPr lang="en-US" altLang="zh-TW" baseline="0" dirty="0"/>
              <a:t> that we can use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5F5A2-2986-4561-AC8B-4EA898F9791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3154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5F5A2-2986-4561-AC8B-4EA898F9791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9917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BE6B-2C90-479E-9EC8-B78A30BD4C0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642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2017/2/21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93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2017/2/21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85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2017/2/21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65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2017/2/21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253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2017/2/21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952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2017/2/21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028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2017/2/21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0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2017/2/21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302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2017/2/21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001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2017/2/21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922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2017/2/21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423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8C0B-97D6-4C0B-997A-422D31D3058A}" type="datetimeFigureOut">
              <a:rPr lang="zh-TW" altLang="en-US" smtClean="0"/>
              <a:t>2017/2/21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96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emf"/><Relationship Id="rId7" Type="http://schemas.openxmlformats.org/officeDocument/2006/relationships/image" Target="../media/image320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4.png"/><Relationship Id="rId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Orthogonal Basis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z="4800" dirty="0"/>
              <a:t>Hung-yi</a:t>
            </a:r>
            <a:r>
              <a:rPr lang="zh-TW" altLang="en-US" sz="4800" dirty="0"/>
              <a:t> </a:t>
            </a:r>
            <a:r>
              <a:rPr lang="en-US" altLang="zh-TW" sz="4800" dirty="0"/>
              <a:t>Lee</a:t>
            </a:r>
            <a:endParaRPr lang="zh-TW" altLang="en-US" sz="4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4126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graphicFrame>
        <p:nvGraphicFramePr>
          <p:cNvPr id="7" name="資料庫圖表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矩形 7"/>
          <p:cNvSpPr/>
          <p:nvPr/>
        </p:nvSpPr>
        <p:spPr>
          <a:xfrm>
            <a:off x="1476777" y="3889418"/>
            <a:ext cx="6143223" cy="8113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0637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903" y="0"/>
            <a:ext cx="3110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Orthogonal Basis</a:t>
            </a:r>
            <a:endParaRPr lang="zh-TW" altLang="en-US" sz="32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16010" y="584775"/>
                <a:ext cx="82637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 basis of a subspace V. How to transform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into an orthogonal 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10" y="584775"/>
                <a:ext cx="8263719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181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396" y="1507429"/>
            <a:ext cx="7023209" cy="28841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16008" y="4435616"/>
                <a:ext cx="6944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Then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 is an orthogonal basis for W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08" y="4435616"/>
                <a:ext cx="6944333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405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3884" y="5589359"/>
            <a:ext cx="6927796" cy="626383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412657" y="6139542"/>
            <a:ext cx="177618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orthogonal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988175" y="4989408"/>
            <a:ext cx="177618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Non-zero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629400" y="4989408"/>
            <a:ext cx="141820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L.I.</a:t>
            </a:r>
            <a:endParaRPr lang="zh-TW" altLang="en-US" sz="2400" dirty="0"/>
          </a:p>
        </p:txBody>
      </p:sp>
      <p:sp>
        <p:nvSpPr>
          <p:cNvPr id="14" name="向右箭號 13"/>
          <p:cNvSpPr/>
          <p:nvPr/>
        </p:nvSpPr>
        <p:spPr>
          <a:xfrm>
            <a:off x="5828580" y="4989408"/>
            <a:ext cx="736600" cy="44844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5978203" y="1956094"/>
            <a:ext cx="239039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zh-TW" sz="2400" b="1" dirty="0">
                <a:latin typeface="Arial" charset="0"/>
              </a:rPr>
              <a:t>Gram-Schmidt </a:t>
            </a:r>
          </a:p>
          <a:p>
            <a:pPr algn="ctr"/>
            <a:r>
              <a:rPr lang="en-US" altLang="zh-TW" sz="2400" b="1" dirty="0">
                <a:latin typeface="Arial" charset="0"/>
              </a:rPr>
              <a:t>Process</a:t>
            </a:r>
            <a:endParaRPr lang="zh-TW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1024396" y="1463413"/>
            <a:ext cx="1672376" cy="3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040694" y="1826353"/>
            <a:ext cx="2947481" cy="69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971903" y="2527137"/>
            <a:ext cx="4435669" cy="69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685681" y="3327413"/>
            <a:ext cx="332305" cy="393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096941" y="3621373"/>
            <a:ext cx="7054739" cy="737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95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3" grpId="0" animBg="1"/>
      <p:bldP spid="14" grpId="0" animBg="1"/>
      <p:bldP spid="15" grpId="0" animBg="1"/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https://upload.wikimedia.org/wikipedia/commons/e/ee/Gram-Schmidt_orthonormalization_proces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7" y="334707"/>
            <a:ext cx="8251446" cy="61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46277" y="504687"/>
            <a:ext cx="3056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Visualization</a:t>
            </a:r>
            <a:endParaRPr lang="zh-TW" altLang="en-US" sz="2800" b="1" i="1" u="sng" dirty="0"/>
          </a:p>
        </p:txBody>
      </p:sp>
      <p:sp>
        <p:nvSpPr>
          <p:cNvPr id="6" name="矩形 5"/>
          <p:cNvSpPr/>
          <p:nvPr/>
        </p:nvSpPr>
        <p:spPr>
          <a:xfrm>
            <a:off x="1644306" y="5915555"/>
            <a:ext cx="5998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https://www.youtube.com/watch?v=Ys28-Yq21B8</a:t>
            </a:r>
          </a:p>
        </p:txBody>
      </p:sp>
    </p:spTree>
    <p:extLst>
      <p:ext uri="{BB962C8B-B14F-4D97-AF65-F5344CB8AC3E}">
        <p14:creationId xmlns:p14="http://schemas.microsoft.com/office/powerpoint/2010/main" val="2599660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389" y="3454917"/>
            <a:ext cx="6704890" cy="60622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94" y="397660"/>
            <a:ext cx="7023209" cy="288417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83822" y="5563210"/>
            <a:ext cx="77859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Assume the theorem holds for </a:t>
            </a:r>
            <a:r>
              <a:rPr lang="en-US" altLang="zh-TW" sz="2400" i="1" dirty="0"/>
              <a:t>k=</a:t>
            </a:r>
            <a:r>
              <a:rPr lang="en-US" altLang="zh-TW" sz="2400" i="1" dirty="0">
                <a:solidFill>
                  <a:srgbClr val="FF0000"/>
                </a:solidFill>
              </a:rPr>
              <a:t>n</a:t>
            </a:r>
            <a:r>
              <a:rPr lang="en-US" altLang="zh-TW" sz="2400" dirty="0"/>
              <a:t>, and consider the case for </a:t>
            </a:r>
            <a:r>
              <a:rPr lang="en-US" altLang="zh-TW" sz="2400" i="1" dirty="0">
                <a:solidFill>
                  <a:srgbClr val="FF0000"/>
                </a:solidFill>
              </a:rPr>
              <a:t>n</a:t>
            </a:r>
            <a:r>
              <a:rPr lang="en-US" altLang="zh-TW" sz="2400" dirty="0">
                <a:solidFill>
                  <a:srgbClr val="FF0000"/>
                </a:solidFill>
              </a:rPr>
              <a:t>+1</a:t>
            </a:r>
            <a:r>
              <a:rPr lang="en-US" altLang="zh-TW" sz="2400" dirty="0"/>
              <a:t>.</a:t>
            </a:r>
          </a:p>
        </p:txBody>
      </p:sp>
      <p:sp>
        <p:nvSpPr>
          <p:cNvPr id="6" name="矩形 5"/>
          <p:cNvSpPr/>
          <p:nvPr/>
        </p:nvSpPr>
        <p:spPr>
          <a:xfrm>
            <a:off x="983822" y="5039954"/>
            <a:ext cx="3707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The theorem holds for </a:t>
            </a:r>
            <a:r>
              <a:rPr lang="en-US" altLang="zh-TW" sz="2400" i="1" dirty="0"/>
              <a:t>k</a:t>
            </a:r>
            <a:r>
              <a:rPr lang="en-US" altLang="zh-TW" sz="2400" dirty="0"/>
              <a:t> = 1.</a:t>
            </a:r>
          </a:p>
        </p:txBody>
      </p:sp>
      <p:sp>
        <p:nvSpPr>
          <p:cNvPr id="7" name="矩形 6"/>
          <p:cNvSpPr/>
          <p:nvPr/>
        </p:nvSpPr>
        <p:spPr>
          <a:xfrm>
            <a:off x="4764061" y="4978364"/>
            <a:ext cx="137101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dirty="0"/>
              <a:t>obviously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86296" y="4467886"/>
            <a:ext cx="177618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orthogonal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1004941" y="351396"/>
            <a:ext cx="7129869" cy="304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766020" y="827597"/>
                <a:ext cx="3003744" cy="83099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 basis of a subspace V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020" y="827597"/>
                <a:ext cx="3003744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3239" t="-583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893034" y="6006350"/>
                <a:ext cx="1929311" cy="461665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034" y="6006350"/>
                <a:ext cx="1929311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3829099" y="6001127"/>
            <a:ext cx="1481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&lt; n</a:t>
            </a:r>
            <a:r>
              <a:rPr lang="zh-TW" altLang="en-US" sz="2400" dirty="0"/>
              <a:t> </a:t>
            </a:r>
            <a:r>
              <a:rPr lang="en-US" altLang="zh-TW" sz="2400" dirty="0"/>
              <a:t>+ 1)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635667" y="3975286"/>
            <a:ext cx="3720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Intuitive explanation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8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 animBg="1"/>
      <p:bldP spid="15" grpId="0" animBg="1"/>
      <p:bldP spid="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91" y="2933280"/>
            <a:ext cx="1866900" cy="1231900"/>
          </a:xfrm>
          <a:prstGeom prst="rect">
            <a:avLst/>
          </a:prstGeom>
        </p:spPr>
      </p:pic>
      <p:pic>
        <p:nvPicPr>
          <p:cNvPr id="5" name="Picture 14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50493"/>
            <a:ext cx="5905500" cy="1231900"/>
          </a:xfrm>
          <a:prstGeom prst="rect">
            <a:avLst/>
          </a:prstGeom>
        </p:spPr>
      </p:pic>
      <p:pic>
        <p:nvPicPr>
          <p:cNvPr id="6" name="Picture 17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71284"/>
            <a:ext cx="8915400" cy="12319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6404" y="5271"/>
            <a:ext cx="1630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Example</a:t>
            </a:r>
            <a:endParaRPr lang="zh-TW" altLang="en-US" sz="3200" b="1" i="1" u="sng" dirty="0"/>
          </a:p>
        </p:txBody>
      </p:sp>
      <p:sp>
        <p:nvSpPr>
          <p:cNvPr id="9" name="矩形 8"/>
          <p:cNvSpPr/>
          <p:nvPr/>
        </p:nvSpPr>
        <p:spPr>
          <a:xfrm>
            <a:off x="628650" y="693144"/>
            <a:ext cx="2034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400" baseline="30000" dirty="0">
                <a:sym typeface="Symbol" pitchFamily="18" charset="2"/>
              </a:rPr>
              <a:t>  </a:t>
            </a:r>
            <a:r>
              <a:rPr lang="en-US" altLang="zh-TW" sz="2400" dirty="0">
                <a:sym typeface="Symbol" pitchFamily="18" charset="2"/>
              </a:rPr>
              <a:t>= {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3</a:t>
            </a:r>
            <a:r>
              <a:rPr lang="en-US" altLang="zh-TW" sz="2400" dirty="0">
                <a:sym typeface="Symbol" pitchFamily="18" charset="2"/>
              </a:rPr>
              <a:t>} 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514600" y="693144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Is a basis for subspace W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947166" y="1690041"/>
            <a:ext cx="207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(L.I. vectors)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24526" y="1257907"/>
                <a:ext cx="121026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26" y="1257907"/>
                <a:ext cx="1210268" cy="13606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371132" y="1262024"/>
                <a:ext cx="121026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132" y="1262024"/>
                <a:ext cx="1210268" cy="13606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119439" y="1257907"/>
                <a:ext cx="121026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439" y="1257907"/>
                <a:ext cx="1210268" cy="13606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2529596" y="2875432"/>
            <a:ext cx="629055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Then </a:t>
            </a:r>
            <a:r>
              <a:rPr lang="en-US" altLang="zh-TW" sz="2400" i="1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400" baseline="30000" dirty="0">
                <a:sym typeface="Symbol" pitchFamily="18" charset="2"/>
              </a:rPr>
              <a:t>  </a:t>
            </a:r>
            <a:r>
              <a:rPr lang="en-US" altLang="zh-TW" sz="2400" dirty="0">
                <a:sym typeface="Symbol" pitchFamily="18" charset="2"/>
              </a:rPr>
              <a:t>= {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3</a:t>
            </a:r>
            <a:r>
              <a:rPr lang="en-US" altLang="zh-TW" sz="2400" dirty="0">
                <a:sym typeface="Symbol" pitchFamily="18" charset="2"/>
              </a:rPr>
              <a:t>} is an orthogonal basis for W</a:t>
            </a:r>
            <a:r>
              <a:rPr lang="en-US" altLang="zh-TW" sz="2400" i="1" baseline="-25000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.</a:t>
            </a:r>
          </a:p>
        </p:txBody>
      </p:sp>
      <p:sp>
        <p:nvSpPr>
          <p:cNvPr id="17" name="矩形 16"/>
          <p:cNvSpPr/>
          <p:nvPr/>
        </p:nvSpPr>
        <p:spPr>
          <a:xfrm>
            <a:off x="2529597" y="3410664"/>
            <a:ext cx="558570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400" i="1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400" baseline="30000" dirty="0">
                <a:sym typeface="Symbol" pitchFamily="18" charset="2"/>
              </a:rPr>
              <a:t>  </a:t>
            </a:r>
            <a:r>
              <a:rPr lang="en-US" altLang="zh-TW" sz="2400" dirty="0">
                <a:sym typeface="Symbol" pitchFamily="18" charset="2"/>
              </a:rPr>
              <a:t>= {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4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3</a:t>
            </a:r>
            <a:r>
              <a:rPr lang="en-US" altLang="zh-TW" sz="2400" dirty="0">
                <a:sym typeface="Symbol" pitchFamily="18" charset="2"/>
              </a:rPr>
              <a:t>} is also an orthogonal basis.</a:t>
            </a:r>
          </a:p>
        </p:txBody>
      </p:sp>
      <p:sp>
        <p:nvSpPr>
          <p:cNvPr id="15" name="矩形 14"/>
          <p:cNvSpPr/>
          <p:nvPr/>
        </p:nvSpPr>
        <p:spPr>
          <a:xfrm>
            <a:off x="1183941" y="2875432"/>
            <a:ext cx="1187191" cy="1407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471829" y="3872329"/>
            <a:ext cx="2273592" cy="1407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4846118" y="3927119"/>
            <a:ext cx="1237493" cy="1352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673574" y="5255206"/>
            <a:ext cx="3830812" cy="1407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7504386" y="5195898"/>
            <a:ext cx="1639614" cy="1407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24" y="5675655"/>
            <a:ext cx="3738940" cy="623157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057650" y="293097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167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Acknowledgement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感謝 劉致廷 同學發現投影片上的錯誤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2743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Announcement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 </a:t>
            </a:r>
            <a:r>
              <a:rPr lang="zh-TW" altLang="en-US" dirty="0"/>
              <a:t>本週四 </a:t>
            </a:r>
            <a:r>
              <a:rPr lang="en-US" altLang="zh-TW" dirty="0"/>
              <a:t>(5/19) </a:t>
            </a:r>
            <a:r>
              <a:rPr lang="zh-TW" altLang="en-US" dirty="0"/>
              <a:t>公告第三次作業</a:t>
            </a:r>
            <a:endParaRPr lang="en-US" altLang="zh-TW" dirty="0"/>
          </a:p>
          <a:p>
            <a:r>
              <a:rPr lang="en-US" altLang="zh-TW" dirty="0"/>
              <a:t> </a:t>
            </a:r>
            <a:r>
              <a:rPr lang="zh-TW" altLang="en-US" dirty="0"/>
              <a:t>下週四 </a:t>
            </a:r>
            <a:r>
              <a:rPr lang="en-US" altLang="zh-TW" dirty="0"/>
              <a:t>(5/26) </a:t>
            </a:r>
            <a:r>
              <a:rPr lang="zh-TW" altLang="en-US" dirty="0"/>
              <a:t>第二次小考</a:t>
            </a:r>
            <a:endParaRPr lang="en-US" altLang="zh-TW" dirty="0"/>
          </a:p>
          <a:p>
            <a:pPr lvl="1"/>
            <a:r>
              <a:rPr lang="zh-TW" altLang="en-US" sz="2800" dirty="0"/>
              <a:t>範圍：第五章</a:t>
            </a:r>
            <a:endParaRPr lang="en-US" altLang="zh-TW" sz="2800" dirty="0"/>
          </a:p>
          <a:p>
            <a:r>
              <a:rPr lang="zh-TW" altLang="en-US" dirty="0"/>
              <a:t>已勾第五章習題</a:t>
            </a:r>
            <a:endParaRPr lang="en-US" altLang="zh-TW" dirty="0"/>
          </a:p>
          <a:p>
            <a:pPr lvl="1"/>
            <a:r>
              <a:rPr lang="en-US" altLang="zh-TW" sz="2800" dirty="0"/>
              <a:t>http://speech.ee.ntu.edu.tw/~tlkagk/courses/LA_2016/Lecture/problem.pdf</a:t>
            </a:r>
            <a:endParaRPr lang="zh-TW" altLang="en-US" sz="2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9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2182339" y="6081066"/>
            <a:ext cx="4779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Reference: Textbook Chapter 7.2, 7.3</a:t>
            </a:r>
            <a:endParaRPr lang="zh-TW" altLang="en-US" sz="2400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16777908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矩形 7"/>
          <p:cNvSpPr/>
          <p:nvPr/>
        </p:nvSpPr>
        <p:spPr>
          <a:xfrm>
            <a:off x="1476777" y="2176530"/>
            <a:ext cx="6143223" cy="8113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391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Basis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93539"/>
          </a:xfrm>
        </p:spPr>
        <p:txBody>
          <a:bodyPr>
            <a:normAutofit/>
          </a:bodyPr>
          <a:lstStyle/>
          <a:p>
            <a:r>
              <a:rPr lang="en-US" altLang="zh-TW" dirty="0"/>
              <a:t>A set of vectors is called an orthogonal set if every pair of distinct vectors in the set is orthogonal.</a:t>
            </a:r>
          </a:p>
          <a:p>
            <a:r>
              <a:rPr lang="en-US" altLang="zh-TW" dirty="0"/>
              <a:t>A set of vectors is called an orthonormal set if it is an orthogonal set, and the norm of all the vectors is 1</a:t>
            </a:r>
          </a:p>
          <a:p>
            <a:r>
              <a:rPr lang="en-US" altLang="zh-TW" dirty="0"/>
              <a:t>A basis that is an orthogonal (orthonormal) set is called an orthogonal (orthonormal) basis</a:t>
            </a:r>
            <a:endParaRPr lang="zh-TW" altLang="en-US" dirty="0"/>
          </a:p>
          <a:p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850213" y="5113790"/>
                <a:ext cx="1682704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213" y="5113790"/>
                <a:ext cx="1682704" cy="11394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4018383" y="5160277"/>
            <a:ext cx="369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Orthogonal basis of R</a:t>
            </a:r>
            <a:r>
              <a:rPr lang="en-US" altLang="zh-TW" sz="2800" baseline="30000" dirty="0"/>
              <a:t>3</a:t>
            </a:r>
            <a:endParaRPr lang="zh-TW" altLang="en-US" sz="2800" baseline="30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018382" y="5772013"/>
            <a:ext cx="369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Orthonormal basis of R</a:t>
            </a:r>
            <a:r>
              <a:rPr lang="en-US" altLang="zh-TW" sz="2800" baseline="30000" dirty="0"/>
              <a:t>3</a:t>
            </a:r>
            <a:endParaRPr lang="zh-TW" alt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252185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graphicFrame>
        <p:nvGraphicFramePr>
          <p:cNvPr id="7" name="資料庫圖表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矩形 7"/>
          <p:cNvSpPr/>
          <p:nvPr/>
        </p:nvSpPr>
        <p:spPr>
          <a:xfrm>
            <a:off x="1476777" y="3013655"/>
            <a:ext cx="6143223" cy="8113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1321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Basis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11977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an orthogonal basis for a subspace W, and let u be a vector in W.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11977"/>
                <a:ext cx="7886700" cy="4351338"/>
              </a:xfrm>
              <a:blipFill rotWithShape="0"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289427" y="3651539"/>
            <a:ext cx="146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Proof</a:t>
            </a:r>
            <a:endParaRPr lang="zh-TW" altLang="en-US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534031" y="2668733"/>
                <a:ext cx="460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031" y="2668733"/>
                <a:ext cx="4600575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3322435" y="3332565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435" y="3332565"/>
                <a:ext cx="836191" cy="69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404265" y="3332565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65" y="3332565"/>
                <a:ext cx="836191" cy="6935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928265" y="3332565"/>
                <a:ext cx="856324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265" y="3332565"/>
                <a:ext cx="856324" cy="6955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/>
          <p:cNvCxnSpPr>
            <a:endCxn id="21" idx="0"/>
          </p:cNvCxnSpPr>
          <p:nvPr/>
        </p:nvCxnSpPr>
        <p:spPr>
          <a:xfrm>
            <a:off x="3711957" y="3084877"/>
            <a:ext cx="28574" cy="247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4635881" y="3095454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6220327" y="3112926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891669" y="4232833"/>
                <a:ext cx="19391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69" y="4232833"/>
                <a:ext cx="1939131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471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1286853" y="4726632"/>
                <a:ext cx="64572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853" y="4726632"/>
                <a:ext cx="6457217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94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2005409" y="5300657"/>
                <a:ext cx="69043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409" y="5300657"/>
                <a:ext cx="6904326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2064531" y="5886401"/>
                <a:ext cx="16204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531" y="5886401"/>
                <a:ext cx="162044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509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3710343" y="5887200"/>
                <a:ext cx="13469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343" y="5887200"/>
                <a:ext cx="1346972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810" t="-1667" r="-1357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向右箭號 35"/>
          <p:cNvSpPr/>
          <p:nvPr/>
        </p:nvSpPr>
        <p:spPr>
          <a:xfrm>
            <a:off x="5255469" y="5898960"/>
            <a:ext cx="672796" cy="438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6066316" y="5770268"/>
                <a:ext cx="1432443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316" y="5770268"/>
                <a:ext cx="1432443" cy="6955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/>
          <p:cNvSpPr txBox="1"/>
          <p:nvPr/>
        </p:nvSpPr>
        <p:spPr>
          <a:xfrm>
            <a:off x="3591655" y="4113204"/>
            <a:ext cx="4673219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How about orthonormal basis?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3972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31" grpId="0"/>
      <p:bldP spid="32" grpId="0"/>
      <p:bldP spid="33" grpId="0"/>
      <p:bldP spid="34" grpId="0"/>
      <p:bldP spid="35" grpId="0"/>
      <p:bldP spid="36" grpId="0" animBg="1"/>
      <p:bldP spid="37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i="1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baseline="30000" dirty="0">
                <a:sym typeface="Symbol" pitchFamily="18" charset="2"/>
              </a:rPr>
              <a:t>  </a:t>
            </a:r>
            <a:r>
              <a:rPr lang="en-US" altLang="zh-TW" dirty="0">
                <a:sym typeface="Symbol" pitchFamily="18" charset="2"/>
              </a:rPr>
              <a:t>= {</a:t>
            </a:r>
            <a:r>
              <a:rPr lang="en-US" altLang="zh-TW" b="1" dirty="0"/>
              <a:t>v</a:t>
            </a:r>
            <a:r>
              <a:rPr lang="en-US" altLang="zh-TW" baseline="-25000" dirty="0">
                <a:sym typeface="Symbol" pitchFamily="18" charset="2"/>
              </a:rPr>
              <a:t>1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b="1" dirty="0"/>
              <a:t>v</a:t>
            </a:r>
            <a:r>
              <a:rPr lang="en-US" altLang="zh-TW" baseline="-25000" dirty="0">
                <a:sym typeface="Symbol" pitchFamily="18" charset="2"/>
              </a:rPr>
              <a:t>2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b="1" dirty="0"/>
              <a:t>v</a:t>
            </a:r>
            <a:r>
              <a:rPr lang="en-US" altLang="zh-TW" baseline="-25000" dirty="0">
                <a:sym typeface="Symbol" pitchFamily="18" charset="2"/>
              </a:rPr>
              <a:t>3</a:t>
            </a:r>
            <a:r>
              <a:rPr lang="en-US" altLang="zh-TW" dirty="0">
                <a:sym typeface="Symbol" pitchFamily="18" charset="2"/>
              </a:rPr>
              <a:t>} </a:t>
            </a:r>
            <a:r>
              <a:rPr lang="en-US" altLang="zh-TW" dirty="0"/>
              <a:t>is an orthogonal basis for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baseline="40000" dirty="0">
                <a:sym typeface="Symbol" pitchFamily="18" charset="2"/>
              </a:rPr>
              <a:t>3</a:t>
            </a:r>
            <a:endParaRPr lang="zh-TW" altLang="en-US" dirty="0"/>
          </a:p>
        </p:txBody>
      </p:sp>
      <p:pic>
        <p:nvPicPr>
          <p:cNvPr id="4" name="Picture 23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53" y="2586891"/>
            <a:ext cx="5331025" cy="1075041"/>
          </a:xfrm>
          <a:prstGeom prst="rect">
            <a:avLst/>
          </a:prstGeom>
        </p:spPr>
      </p:pic>
      <p:pic>
        <p:nvPicPr>
          <p:cNvPr id="5" name="Picture 25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81" y="3851242"/>
            <a:ext cx="6017291" cy="1143912"/>
          </a:xfrm>
          <a:prstGeom prst="rect">
            <a:avLst/>
          </a:prstGeom>
        </p:spPr>
      </p:pic>
      <p:pic>
        <p:nvPicPr>
          <p:cNvPr id="6" name="Picture 28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498240"/>
            <a:ext cx="8119565" cy="81368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16000" y="5498240"/>
            <a:ext cx="1358900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476500" y="5457930"/>
            <a:ext cx="863600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800475" y="5459177"/>
            <a:ext cx="1358900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159375" y="5498211"/>
            <a:ext cx="863600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464720" y="5498182"/>
            <a:ext cx="1512993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786687" y="5498211"/>
            <a:ext cx="961528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830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an orthogonal basis for a subspace W, and let u be a vector in W.</a:t>
                </a:r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Let u be any vector, and w is the orthogonal projection of u on W.</a:t>
                </a:r>
                <a:endParaRPr lang="zh-TW" altLang="en-US" sz="24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534031" y="2668733"/>
                <a:ext cx="460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031" y="2668733"/>
                <a:ext cx="4600575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322435" y="3332565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435" y="3332565"/>
                <a:ext cx="836191" cy="69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404265" y="3332565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65" y="3332565"/>
                <a:ext cx="836191" cy="6935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928265" y="3332565"/>
                <a:ext cx="856324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265" y="3332565"/>
                <a:ext cx="856324" cy="6955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/>
          <p:cNvCxnSpPr>
            <a:endCxn id="5" idx="0"/>
          </p:cNvCxnSpPr>
          <p:nvPr/>
        </p:nvCxnSpPr>
        <p:spPr>
          <a:xfrm>
            <a:off x="3711957" y="3084877"/>
            <a:ext cx="28574" cy="247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4635881" y="3095454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6220327" y="3112926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529579" y="5152612"/>
                <a:ext cx="460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579" y="5152612"/>
                <a:ext cx="4600575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317983" y="5816444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983" y="5816444"/>
                <a:ext cx="836191" cy="69358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399813" y="5816444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813" y="5816444"/>
                <a:ext cx="836191" cy="69358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923813" y="5816444"/>
                <a:ext cx="856324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813" y="5816444"/>
                <a:ext cx="856324" cy="6955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/>
          <p:cNvCxnSpPr>
            <a:endCxn id="13" idx="0"/>
          </p:cNvCxnSpPr>
          <p:nvPr/>
        </p:nvCxnSpPr>
        <p:spPr>
          <a:xfrm>
            <a:off x="3707505" y="5568756"/>
            <a:ext cx="28574" cy="247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4631429" y="5579333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6215875" y="5596805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98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an orthogonal basis for a subspace W. Let u be any vector, and w is the orthogonal projection of u on W.</a:t>
                </a:r>
                <a:endParaRPr lang="zh-TW" altLang="en-US" sz="24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914775" y="2708956"/>
                <a:ext cx="460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775" y="2708956"/>
                <a:ext cx="4600575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703179" y="3372788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179" y="3372788"/>
                <a:ext cx="836191" cy="69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785009" y="3372788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009" y="3372788"/>
                <a:ext cx="836191" cy="6935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309009" y="3372788"/>
                <a:ext cx="856324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009" y="3372788"/>
                <a:ext cx="856324" cy="6955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/>
          <p:cNvCxnSpPr>
            <a:endCxn id="5" idx="0"/>
          </p:cNvCxnSpPr>
          <p:nvPr/>
        </p:nvCxnSpPr>
        <p:spPr>
          <a:xfrm>
            <a:off x="5092701" y="3125100"/>
            <a:ext cx="28574" cy="247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6016625" y="3135677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7601071" y="3153149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174643" y="3816628"/>
                <a:ext cx="2540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43" y="3816628"/>
                <a:ext cx="2540374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404" r="-72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776915" y="5179125"/>
                <a:ext cx="23712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915" y="5179125"/>
                <a:ext cx="2371226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828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174643" y="4603134"/>
                <a:ext cx="1386533" cy="1521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43" y="4603134"/>
                <a:ext cx="1386533" cy="152131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768477" y="4475339"/>
                <a:ext cx="19024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𝐶𝐷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477" y="4475339"/>
                <a:ext cx="1902444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群組 16"/>
          <p:cNvGrpSpPr/>
          <p:nvPr/>
        </p:nvGrpSpPr>
        <p:grpSpPr>
          <a:xfrm>
            <a:off x="5609747" y="5202589"/>
            <a:ext cx="2537960" cy="954107"/>
            <a:chOff x="5609747" y="5202589"/>
            <a:chExt cx="2537960" cy="9541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6215062" y="5725809"/>
                  <a:ext cx="193264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  <m:sSup>
                          <m:s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5062" y="5725809"/>
                  <a:ext cx="1932645" cy="43088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文字方塊 15"/>
            <p:cNvSpPr txBox="1"/>
            <p:nvPr/>
          </p:nvSpPr>
          <p:spPr>
            <a:xfrm>
              <a:off x="5609747" y="5202589"/>
              <a:ext cx="18742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Projected:</a:t>
              </a:r>
              <a:endParaRPr lang="zh-TW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758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720</TotalTime>
  <Words>1196</Words>
  <Application>Microsoft Office PowerPoint</Application>
  <PresentationFormat>如螢幕大小 (4:3)</PresentationFormat>
  <Paragraphs>110</Paragraphs>
  <Slides>15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新細明體</vt:lpstr>
      <vt:lpstr>Arial</vt:lpstr>
      <vt:lpstr>Calibri</vt:lpstr>
      <vt:lpstr>Calibri Light</vt:lpstr>
      <vt:lpstr>Cambria Math</vt:lpstr>
      <vt:lpstr>Script MT Bold</vt:lpstr>
      <vt:lpstr>Symbol</vt:lpstr>
      <vt:lpstr>Office 佈景主題</vt:lpstr>
      <vt:lpstr>Orthogonal Basis</vt:lpstr>
      <vt:lpstr>Announcement</vt:lpstr>
      <vt:lpstr>Outline</vt:lpstr>
      <vt:lpstr>Orthogonal Basis</vt:lpstr>
      <vt:lpstr>Outline</vt:lpstr>
      <vt:lpstr>Orthogonal Basis</vt:lpstr>
      <vt:lpstr>Example</vt:lpstr>
      <vt:lpstr>Orthogonal Projection</vt:lpstr>
      <vt:lpstr>Orthogonal Projection</vt:lpstr>
      <vt:lpstr>Outline</vt:lpstr>
      <vt:lpstr>PowerPoint 簡報</vt:lpstr>
      <vt:lpstr>PowerPoint 簡報</vt:lpstr>
      <vt:lpstr>PowerPoint 簡報</vt:lpstr>
      <vt:lpstr>PowerPoint 簡報</vt:lpstr>
      <vt:lpstr>Acknowledgement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Orthogonal Basis</dc:title>
  <dc:creator>Lee Hung-yi</dc:creator>
  <cp:lastModifiedBy>Hung-yi Lee</cp:lastModifiedBy>
  <cp:revision>35</cp:revision>
  <dcterms:created xsi:type="dcterms:W3CDTF">2016-05-09T14:26:29Z</dcterms:created>
  <dcterms:modified xsi:type="dcterms:W3CDTF">2017-02-20T17:02:51Z</dcterms:modified>
</cp:coreProperties>
</file>